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256" r:id="rId3"/>
    <p:sldId id="448" r:id="rId5"/>
    <p:sldId id="447" r:id="rId6"/>
    <p:sldId id="426" r:id="rId7"/>
    <p:sldId id="490" r:id="rId8"/>
    <p:sldId id="524" r:id="rId9"/>
    <p:sldId id="454" r:id="rId10"/>
    <p:sldId id="525" r:id="rId11"/>
    <p:sldId id="526" r:id="rId12"/>
    <p:sldId id="555" r:id="rId13"/>
    <p:sldId id="444" r:id="rId14"/>
    <p:sldId id="430" r:id="rId15"/>
    <p:sldId id="557" r:id="rId16"/>
    <p:sldId id="556" r:id="rId17"/>
    <p:sldId id="558" r:id="rId18"/>
    <p:sldId id="462" r:id="rId19"/>
    <p:sldId id="559" r:id="rId20"/>
    <p:sldId id="419" r:id="rId21"/>
    <p:sldId id="561" r:id="rId22"/>
    <p:sldId id="560" r:id="rId23"/>
    <p:sldId id="562" r:id="rId24"/>
    <p:sldId id="563" r:id="rId25"/>
    <p:sldId id="564" r:id="rId26"/>
    <p:sldId id="565" r:id="rId27"/>
    <p:sldId id="566" r:id="rId28"/>
    <p:sldId id="453" r:id="rId29"/>
    <p:sldId id="461" r:id="rId30"/>
  </p:sldIdLst>
  <p:sldSz cx="9144000" cy="5143500" type="screen16x9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70C4E126-89E2-47E3-BD64-D5E800621AAF}">
          <p14:sldIdLst>
            <p14:sldId id="256"/>
          </p14:sldIdLst>
        </p14:section>
        <p14:section name="background" id="{79AF5D38-E69B-4D3A-8B4E-FC65388FA034}">
          <p14:sldIdLst>
            <p14:sldId id="448"/>
            <p14:sldId id="447"/>
            <p14:sldId id="426"/>
            <p14:sldId id="490"/>
          </p14:sldIdLst>
        </p14:section>
        <p14:section name="related work" id="{87D3120D-D9AD-421D-8F12-780FA8CE120C}">
          <p14:sldIdLst>
            <p14:sldId id="524"/>
            <p14:sldId id="454"/>
            <p14:sldId id="525"/>
            <p14:sldId id="526"/>
          </p14:sldIdLst>
        </p14:section>
        <p14:section name="reliability" id="{CFD97C38-B00B-422F-9B61-D46E8DA888F6}">
          <p14:sldIdLst>
            <p14:sldId id="555"/>
            <p14:sldId id="444"/>
            <p14:sldId id="430"/>
            <p14:sldId id="557"/>
            <p14:sldId id="556"/>
            <p14:sldId id="558"/>
            <p14:sldId id="462"/>
          </p14:sldIdLst>
        </p14:section>
        <p14:section name="experiments" id="{E6F80C15-9558-4D3A-8523-A21CBC573F9B}">
          <p14:sldIdLst>
            <p14:sldId id="559"/>
            <p14:sldId id="419"/>
            <p14:sldId id="561"/>
            <p14:sldId id="560"/>
            <p14:sldId id="562"/>
            <p14:sldId id="563"/>
            <p14:sldId id="564"/>
            <p14:sldId id="565"/>
            <p14:sldId id="566"/>
            <p14:sldId id="453"/>
          </p14:sldIdLst>
        </p14:section>
        <p14:section name="Q&amp;A" id="{ADFF3322-0AFA-445D-B997-C36A0123E093}">
          <p14:sldIdLst>
            <p14:sldId id="461"/>
          </p14:sldIdLst>
        </p14:section>
        <p14:section name="backup" id="{F0F76635-97D9-4C2D-A8E2-088773C4593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09FCE"/>
    <a:srgbClr val="C55A11"/>
    <a:srgbClr val="26323D"/>
    <a:srgbClr val="1AB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 autoAdjust="0"/>
    <p:restoredTop sz="92786" autoAdjust="0"/>
  </p:normalViewPr>
  <p:slideViewPr>
    <p:cSldViewPr snapToGrid="0" snapToObjects="1">
      <p:cViewPr>
        <p:scale>
          <a:sx n="100" d="100"/>
          <a:sy n="100" d="100"/>
        </p:scale>
        <p:origin x="244" y="-1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4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38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8406A-8484-F649-86FC-311975C8682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F089-2628-B745-B9CF-0784940B0C7C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F7055-ACAF-CB4E-8CAA-7DCEFB896B75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B1139-A0F5-4DA8-9971-70212F58375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000" dirty="0"/>
              <a:t>后面简单讲一点</a:t>
            </a:r>
            <a:r>
              <a:rPr lang="en-US" altLang="zh-CN" sz="1000" dirty="0"/>
              <a:t>future works</a:t>
            </a:r>
            <a:r>
              <a:rPr lang="zh-CN" altLang="en-US" sz="1000" dirty="0"/>
              <a:t>，比如提一下变换复杂度</a:t>
            </a:r>
            <a:endParaRPr lang="zh-CN" altLang="en-US" sz="1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B573A-9042-5F4A-986E-1EF0F10D1BA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 userDrawn="1"/>
        </p:nvSpPr>
        <p:spPr>
          <a:xfrm>
            <a:off x="0" y="-1"/>
            <a:ext cx="9144000" cy="809321"/>
          </a:xfrm>
          <a:prstGeom prst="rect">
            <a:avLst/>
          </a:prstGeom>
          <a:solidFill>
            <a:srgbClr val="44546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5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0" y="4885866"/>
            <a:ext cx="9144000" cy="273907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1500" i="1" dirty="0">
                <a:solidFill>
                  <a:schemeClr val="bg2"/>
                </a:solidFill>
              </a:rPr>
              <a:t>     Shaobo Wang                     Interpreting and Disentangling Feature Components of Various Complexity from DNNs</a:t>
            </a:r>
            <a:endParaRPr lang="zh-CN" altLang="en-US" sz="1500" i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906"/>
            <a:ext cx="7886700" cy="9943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528"/>
            <a:ext cx="7886700" cy="326424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Gautam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Gautam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Gautam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Gautam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Gautam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8341"/>
            <a:ext cx="2057400" cy="273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9AAEDB-048D-46C1-A8D2-92D14887D16F}" type="datetime1">
              <a:rPr lang="en-US" altLang="zh-CN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8341"/>
            <a:ext cx="3086100" cy="273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9361" y="4768403"/>
            <a:ext cx="20574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A21826-C373-451F-BD92-5DA5C8C4774A}" type="slidenum">
              <a:rPr lang="en-US" smtClean="0"/>
            </a:fld>
            <a:endParaRPr lang="en-US" dirty="0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0" y="809320"/>
            <a:ext cx="9144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996" y="101253"/>
            <a:ext cx="1712004" cy="5628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528"/>
            <a:ext cx="7886700" cy="326424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136C-5C7D-4E7E-A5B4-02D199DBA578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906"/>
            <a:ext cx="1971675" cy="4359865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906"/>
            <a:ext cx="5800725" cy="43598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279B-9DF2-4222-AE46-CEEE54804A52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E66D-0B2A-4A34-810F-DF4208EC7DE3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528"/>
            <a:ext cx="7886700" cy="326424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225A-8D21-4F28-8C10-C82580C095D5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6"/>
            <a:ext cx="7886700" cy="1125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17F4-156F-40B9-AE45-BB0DAFC5104F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528"/>
            <a:ext cx="3886200" cy="326424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528"/>
            <a:ext cx="3886200" cy="326424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7AB8-18D8-477E-ADB8-0E10A5CBDDBC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158"/>
            <a:ext cx="3868340" cy="618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9232"/>
            <a:ext cx="3868340" cy="2764066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158"/>
            <a:ext cx="3887391" cy="618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232"/>
            <a:ext cx="3887391" cy="2764066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E30A-13F3-445A-9B49-AF8F2560345B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25B0-199E-4DF0-9692-D5BDA3F7154A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第二级</a:t>
            </a:r>
            <a:endParaRPr kumimoji="1" lang="zh-CN" altLang="en-US"/>
          </a:p>
          <a:p>
            <a:pPr lvl="2"/>
            <a:r>
              <a:rPr kumimoji="1" lang="zh-CN" altLang="en-US"/>
              <a:t>第三级</a:t>
            </a:r>
            <a:endParaRPr kumimoji="1" lang="zh-CN" altLang="en-US"/>
          </a:p>
          <a:p>
            <a:pPr lvl="3"/>
            <a:r>
              <a:rPr kumimoji="1" lang="zh-CN" altLang="en-US"/>
              <a:t>第四级</a:t>
            </a:r>
            <a:endParaRPr kumimoji="1" lang="zh-CN" altLang="en-US"/>
          </a:p>
          <a:p>
            <a:pPr lvl="4"/>
            <a:r>
              <a:rPr kumimoji="1" lang="zh-CN" altLang="en-US"/>
              <a:t>第五级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5FCD-E337-4186-A2F1-13EEEB5254E4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736"/>
            <a:ext cx="4629150" cy="3656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294-65C5-4243-B262-07309DE4A068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528"/>
            <a:ext cx="7886700" cy="326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  <a:p>
            <a:pPr lvl="1"/>
            <a:r>
              <a:rPr kumimoji="1" lang="zh-CN" altLang="en-US" dirty="0"/>
              <a:t>二级</a:t>
            </a:r>
            <a:endParaRPr kumimoji="1" lang="zh-CN" altLang="en-US" dirty="0"/>
          </a:p>
          <a:p>
            <a:pPr lvl="2"/>
            <a:r>
              <a:rPr kumimoji="1" lang="zh-CN" altLang="en-US" dirty="0"/>
              <a:t>三级</a:t>
            </a:r>
            <a:endParaRPr kumimoji="1" lang="zh-CN" altLang="en-US" dirty="0"/>
          </a:p>
          <a:p>
            <a:pPr lvl="3"/>
            <a:r>
              <a:rPr kumimoji="1" lang="zh-CN" altLang="en-US" dirty="0"/>
              <a:t>四级</a:t>
            </a:r>
            <a:endParaRPr kumimoji="1" lang="zh-CN" altLang="en-US" dirty="0"/>
          </a:p>
          <a:p>
            <a:pPr lvl="4"/>
            <a:r>
              <a:rPr kumimoji="1" lang="zh-CN" altLang="en-US" dirty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341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B00C23D3-7654-4645-9F68-B4AEC844AC15}" type="datetime1">
              <a:rPr kumimoji="1" lang="en-US" altLang="zh-CN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341"/>
            <a:ext cx="30861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341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715A0CB-39E5-E240-BD63-76B9C2341430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Slide Number Placeholder 5"/>
          <p:cNvSpPr txBox="1"/>
          <p:nvPr userDrawn="1"/>
        </p:nvSpPr>
        <p:spPr>
          <a:xfrm>
            <a:off x="-145847" y="4347996"/>
            <a:ext cx="9144000" cy="38699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A21826-C373-451F-BD92-5DA5C8C4774A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8.xml"/><Relationship Id="rId2" Type="http://schemas.openxmlformats.org/officeDocument/2006/relationships/image" Target="../media/image6.png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3.xml"/><Relationship Id="rId3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31.xml"/><Relationship Id="rId4" Type="http://schemas.openxmlformats.org/officeDocument/2006/relationships/image" Target="../media/image2.jpeg"/><Relationship Id="rId3" Type="http://schemas.openxmlformats.org/officeDocument/2006/relationships/tags" Target="../tags/tag30.xml"/><Relationship Id="rId2" Type="http://schemas.openxmlformats.org/officeDocument/2006/relationships/image" Target="../media/image10.png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tags" Target="../tags/tag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tags" Target="../tags/tag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tags" Target="../tags/tag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image" Target="../media/image4.svg"/><Relationship Id="rId7" Type="http://schemas.openxmlformats.org/officeDocument/2006/relationships/image" Target="../media/image3.png"/><Relationship Id="rId6" Type="http://schemas.openxmlformats.org/officeDocument/2006/relationships/tags" Target="../tags/tag10.xml"/><Relationship Id="rId5" Type="http://schemas.openxmlformats.org/officeDocument/2006/relationships/image" Target="../media/image2.jpeg"/><Relationship Id="rId4" Type="http://schemas.openxmlformats.org/officeDocument/2006/relationships/tags" Target="../tags/tag9.xml"/><Relationship Id="rId3" Type="http://schemas.openxmlformats.org/officeDocument/2006/relationships/image" Target="../media/image5.png"/><Relationship Id="rId2" Type="http://schemas.openxmlformats.org/officeDocument/2006/relationships/tags" Target="../tags/tag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96" y="491426"/>
            <a:ext cx="5074559" cy="3695701"/>
          </a:xfrm>
        </p:spPr>
        <p:txBody>
          <a:bodyPr anchor="ctr">
            <a:norm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IVSign: Interpretable Vulnerability Signature via</a:t>
            </a:r>
            <a:br>
              <a:rPr lang="en-US" altLang="zh-CN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Embedding and Static Analysis</a:t>
            </a:r>
            <a:endParaRPr lang="en-US" altLang="zh-CN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9047" y="491424"/>
            <a:ext cx="2030953" cy="3695702"/>
          </a:xfrm>
        </p:spPr>
        <p:txBody>
          <a:bodyPr anchor="ctr">
            <a:normAutofit/>
          </a:bodyPr>
          <a:lstStyle/>
          <a:p>
            <a:pPr algn="l"/>
            <a:r>
              <a:rPr lang="en-US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zh-CN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resenter:</a:t>
            </a:r>
            <a:endParaRPr lang="en-US" sz="21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 Ding</a:t>
            </a:r>
            <a:endParaRPr lang="en-US" sz="21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1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of Electronic Information and Electrical Engineering,</a:t>
            </a:r>
            <a:endParaRPr lang="en-US" sz="15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Shanghai Jiao Tong University, China</a:t>
            </a:r>
            <a:endParaRPr lang="en-US" sz="15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6739" y="3851844"/>
            <a:ext cx="5482839" cy="669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75" spc="38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 Ding, Gaolei Li, Xiaoyu Yi, Yuchen Liu</a:t>
            </a:r>
            <a:endParaRPr lang="en-US" altLang="zh-CN" sz="1875" spc="38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1875" spc="38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DCDS 2023</a:t>
            </a:r>
            <a:endParaRPr lang="en-US" altLang="zh-CN" sz="1875" spc="38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6114081" y="1232116"/>
            <a:ext cx="0" cy="24099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Discussion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文本框 106"/>
          <p:cNvSpPr txBox="1"/>
          <p:nvPr/>
        </p:nvSpPr>
        <p:spPr>
          <a:xfrm>
            <a:off x="253794" y="932507"/>
            <a:ext cx="8568396" cy="3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It shows how IVSign combines the advantages of both approaches: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The powerful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feature extraction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capabilities of data-driven approaches and the ability of pattern-driven approaches to provide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 vulnerability information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are blended.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31212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Overview of IVSign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81015" y="4906040"/>
            <a:ext cx="7025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[1] Liang,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</a:rPr>
              <a:t>Ruofan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, et al. "Knowledge consistency between neural networks and beyond." in International Conference on Learning Representations (2020).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" y="1367790"/>
            <a:ext cx="7456805" cy="28562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1625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IVSign: Data Pre-processing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51460" y="4872524"/>
            <a:ext cx="7025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[1] Liang,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</a:rPr>
              <a:t>Ruofan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, et al. "Knowledge consistency between neural networks and beyond." in International Conference on Learning Representations (2020).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3794" y="932507"/>
            <a:ext cx="8568396" cy="306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For the data-driven approaches, it need to preprocess the source code to leverage its feature extraction capabilities: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The source code is first initially detected using pattern-driven approaches.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In IVSign, we use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Infer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from facebook.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To filter out statements that are irrelevant to the vulnerability as much as possible, the IVSign derives vulnerable traces on data dependency graphs rather than control-flow graphs.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Code Slice: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4379595" y="3000375"/>
            <a:ext cx="384810" cy="502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0" name="图片 99"/>
          <p:cNvPicPr/>
          <p:nvPr>
            <p:custDataLst>
              <p:tags r:id="rId2"/>
            </p:custDataLst>
          </p:nvPr>
        </p:nvPicPr>
        <p:blipFill>
          <a:blip r:embed="rId3"/>
          <a:srcRect l="21957" t="10593"/>
          <a:stretch>
            <a:fillRect/>
          </a:stretch>
        </p:blipFill>
        <p:spPr>
          <a:xfrm>
            <a:off x="3540760" y="3609340"/>
            <a:ext cx="2062480" cy="3911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1625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IVSign: Feature Extraction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51460" y="4872524"/>
            <a:ext cx="7025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[1] Liang,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</a:rPr>
              <a:t>Ruofan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, et al. "Knowledge consistency between neural networks and beyond." in International Conference on Learning Representations (2020).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3794" y="932507"/>
            <a:ext cx="8568396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First, use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CodeBert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to obtain embedding for code slicing. Once the embedding of the vulnerability trace is available, the next step is to select a neural network: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Which neural network can better bring up the features of the vulnerability trace?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形 5" descr="帮助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34384" y="1607736"/>
            <a:ext cx="602142" cy="602142"/>
          </a:xfrm>
          <a:prstGeom prst="rect">
            <a:avLst/>
          </a:prstGeom>
        </p:spPr>
      </p:pic>
      <p:sp>
        <p:nvSpPr>
          <p:cNvPr id="3" name="下箭头 2"/>
          <p:cNvSpPr/>
          <p:nvPr/>
        </p:nvSpPr>
        <p:spPr>
          <a:xfrm>
            <a:off x="4475480" y="2099945"/>
            <a:ext cx="288290" cy="362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63770" y="2099945"/>
            <a:ext cx="187325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context information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28340" y="2564130"/>
            <a:ext cx="286321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 neural network for NLP(RNNS)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下箭头 14"/>
          <p:cNvSpPr/>
          <p:nvPr/>
        </p:nvSpPr>
        <p:spPr>
          <a:xfrm>
            <a:off x="4475480" y="3002915"/>
            <a:ext cx="288290" cy="362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763770" y="3028315"/>
            <a:ext cx="225361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earlier/later statements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189730" y="3455670"/>
            <a:ext cx="96139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Bi-LSTM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1625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IVSign: Feature Extraction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51460" y="4872524"/>
            <a:ext cx="7025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[1] Liang,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</a:rPr>
              <a:t>Ruofan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</a:rPr>
              <a:t>, et al. "Knowledge consistency between neural networks and beyond." in International Conference on Learning Representations (2020).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3794" y="932507"/>
            <a:ext cx="8568396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Extracting Features Using Bi-LSTM and MLP: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图片 45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778635"/>
            <a:ext cx="9051925" cy="24625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IVSign:Generating Vulnerability Signature 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587015" y="944730"/>
            <a:ext cx="796997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>
                <a:cs typeface="Calibri" panose="020F0502020204030204" pitchFamily="34" charset="0"/>
                <a:sym typeface="+mn-ea"/>
              </a:rPr>
              <a:t>IVSign uses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signature matching</a:t>
            </a:r>
            <a:r>
              <a:rPr lang="en-US" altLang="zh-CN" sz="1600">
                <a:cs typeface="Calibri" panose="020F0502020204030204" pitchFamily="34" charset="0"/>
                <a:sym typeface="+mn-ea"/>
              </a:rPr>
              <a:t> to incorporate the advantages of pattern-driven approaches: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IVSign saves a model that has undergone extensive data training first.</a:t>
            </a:r>
            <a:endParaRPr lang="en-US" altLang="zh-CN" sz="1600">
              <a:cs typeface="Calibri" panose="020F0502020204030204" pitchFamily="34" charset="0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>
                <a:cs typeface="Calibri" panose="020F0502020204030204" pitchFamily="34" charset="0"/>
              </a:rPr>
              <a:t>- For a saved model, a set of pre-processed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source code slices </a:t>
            </a:r>
            <a:r>
              <a:rPr lang="en-US" altLang="zh-CN" sz="1600" i="1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altLang="zh-CN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is simply taken as input to obtain its corresponding feature vector </a:t>
            </a:r>
            <a:r>
              <a:rPr lang="en-US" altLang="zh-CN" sz="1600" i="1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which then becomes the signature of the vulnerability.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Feeding the training set into the model in turn, IVSign can obtain the signatures of all known vulnerabilities.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IVSign:Detection Phase 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587015" y="944730"/>
            <a:ext cx="79699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>
                <a:cs typeface="Calibri" panose="020F0502020204030204" pitchFamily="34" charset="0"/>
                <a:sym typeface="+mn-ea"/>
              </a:rPr>
              <a:t>Once IVSign has a database of vulnerability signatures, we can test for unknown source code:</a:t>
            </a:r>
            <a:endParaRPr lang="en-US" altLang="zh-CN" sz="1600">
              <a:cs typeface="Calibri" panose="020F0502020204030204" pitchFamily="34" charset="0"/>
              <a:sym typeface="+mn-ea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 First, the source code is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pre-processed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the traces of the vulnerabilities are extracted  to obtain the set of source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slices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>
                <a:cs typeface="Calibri" panose="020F0502020204030204" pitchFamily="34" charset="0"/>
              </a:rPr>
              <a:t>-  Then, fed into the same model as the signature generation to obtain the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feature vector</a:t>
            </a:r>
            <a:r>
              <a:rPr lang="en-US" altLang="zh-CN" sz="1600">
                <a:cs typeface="Calibri" panose="020F0502020204030204" pitchFamily="34" charset="0"/>
              </a:rPr>
              <a:t> of the potential vulnerability.</a:t>
            </a:r>
            <a:endParaRPr lang="en-US" altLang="zh-CN" sz="1600">
              <a:cs typeface="Calibri" panose="020F0502020204030204" pitchFamily="34" charset="0"/>
            </a:endParaRPr>
          </a:p>
          <a:p>
            <a:pPr indent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IVSign chooses the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cosine similarity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measure to measure the similarity.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500" y="3251835"/>
            <a:ext cx="3329940" cy="1633855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Discussion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Dataset</a:t>
            </a:r>
            <a:endParaRPr lang="zh-CN" altLang="en-US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360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IVSign is inspired by </a:t>
            </a:r>
            <a:r>
              <a:rPr lang="en-US" altLang="zh-CN" sz="1600" dirty="0">
                <a:solidFill>
                  <a:srgbClr val="C55A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TRACE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whose dataset contains both </a:t>
            </a:r>
            <a:r>
              <a:rPr lang="en-US" altLang="zh-CN" sz="1600" dirty="0">
                <a:solidFill>
                  <a:srgbClr val="C55A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synthetic and real-world vulnerabilities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and are somewhat random. Therefore, its dataset is followed by us: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Type 1: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Real World Vulnerability: 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marL="457200" lvl="2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includes 16 vulnerabilities found from CVE reports and previous work, covering 20 real projects.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Type 2: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Juliet Test Suite: 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marL="457200" lvl="2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Juliet Test Suite consists of a large set of small programs each of which has a common vulnerability. We used 7 CWEs, with a total of 5383 applets for our analysis.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3: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Tutorial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contains 5 examples from online tutorials on secure programming provided by OWASP.</a:t>
            </a:r>
            <a:b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Dataset</a:t>
            </a:r>
            <a:endParaRPr lang="zh-CN" altLang="en-US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415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The results of the pre-processing of our dataset: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number of vulnerabilities in the dataset is unequal and varies considerably due to 	each vulnerability category.</a:t>
            </a:r>
            <a:b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160" y="1292860"/>
            <a:ext cx="4943475" cy="2782570"/>
          </a:xfrm>
          <a:prstGeom prst="rect">
            <a:avLst/>
          </a:prstGeom>
        </p:spPr>
      </p:pic>
      <p:pic>
        <p:nvPicPr>
          <p:cNvPr id="2050" name="Picture 2" descr="感叹号 圆形 黑白 的图像结果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39" y="4170969"/>
            <a:ext cx="615184" cy="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Handling of Data Unbalance Categories</a:t>
            </a:r>
            <a:endParaRPr lang="en-US" altLang="zh-CN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144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To reduce the impact of category imbalance on model training, we should take some measures: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-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Each type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of vulnerability is divided into the training, validation, and test sets in a ratio of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8:1:1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.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IVSign introduces a cross-entropy loss function with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weights.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050" y="2472690"/>
            <a:ext cx="4197985" cy="13442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040" y="3964940"/>
            <a:ext cx="4611370" cy="7797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Hyper Parameter</a:t>
            </a:r>
            <a:endParaRPr lang="en-US" altLang="zh-CN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There are five hyper-parameters in this paper: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-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batch_size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lr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hidden_size: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size of the LSTM hidden layer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fc1_size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the size of the output layer of the first fully connected network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dropout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the fully connected layer dropout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 Parametric Combianations: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t="7651" b="5851"/>
          <a:stretch>
            <a:fillRect/>
          </a:stretch>
        </p:blipFill>
        <p:spPr>
          <a:xfrm>
            <a:off x="2379980" y="3540760"/>
            <a:ext cx="4775200" cy="13423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Results</a:t>
            </a:r>
            <a:endParaRPr lang="en-US" altLang="zh-CN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Set different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for each group of hyperparameter combinations: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 descr="metr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830" y="1361440"/>
            <a:ext cx="4888865" cy="346773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Discussion</a:t>
            </a:r>
            <a:endParaRPr lang="en-US" altLang="zh-CN" dirty="0"/>
          </a:p>
        </p:txBody>
      </p:sp>
      <p:sp>
        <p:nvSpPr>
          <p:cNvPr id="282" name="文本框 281"/>
          <p:cNvSpPr txBox="1"/>
          <p:nvPr/>
        </p:nvSpPr>
        <p:spPr>
          <a:xfrm>
            <a:off x="493160" y="932507"/>
            <a:ext cx="8328634" cy="3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Due to time and level constraints, there are still some shortcomings in our work: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Our work is only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focused on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open-source projects in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C/C++. Some experiments are needed to illustrate the problem.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 CodeBERT’s pretraining dataset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not include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C/C++. The embedding of the code may be better obtained if a C-based pre-trained model is used.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Due to time and computational resource constraints, we did not conduct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extensive experiments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hyper-parameters.  Future experiments on different datasets will be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 to explore the effectiveness of the models.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it is important to explore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better integration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pattern-driven approaches and data-driven approaches to provide more information, better results, and better interpretability.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35000" y="932507"/>
            <a:ext cx="8187190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Propose an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Interpretable vulnerability signature (IVSign)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scheme to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pattern-driven and data-driven methods.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Different from existing methods, we introduce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Code-BERT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Bi-LSTM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to map data dependency graphs into vulnerability signatures.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Through a series of experiments, the evaluation metrics of the model all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exceeded 90%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when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were set, demonstrating that IVSign has excellent results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075436" y="1280160"/>
            <a:ext cx="2993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01169" y="2416791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3794" y="932507"/>
            <a:ext cx="8568396" cy="3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software has become and will increasingly become an integral part of our lives in all aspects of social life.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Various reasons such as software complexity, code reuse and so on.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Software vulnerabilities play a major role in many cyberspace security issues.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detect and locate vulnerabilities before software release?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self-limiting nature of developers.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essential to seek the help of automated software vulnerability detection.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76525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Background: Necessity </a:t>
            </a:r>
            <a:endParaRPr lang="en-US" altLang="zh-CN" dirty="0"/>
          </a:p>
        </p:txBody>
      </p:sp>
      <p:pic>
        <p:nvPicPr>
          <p:cNvPr id="2050" name="Picture 2" descr="感叹号 圆形 黑白 的图像结果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39" y="1735744"/>
            <a:ext cx="615184" cy="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形 5" descr="帮助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7859" y="2702476"/>
            <a:ext cx="602142" cy="602142"/>
          </a:xfrm>
          <a:prstGeom prst="rect">
            <a:avLst/>
          </a:prstGeom>
        </p:spPr>
      </p:pic>
      <p:pic>
        <p:nvPicPr>
          <p:cNvPr id="9" name="Picture 2" descr="感叹号 圆形 黑白 的图像结果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4" y="3656619"/>
            <a:ext cx="615184" cy="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82875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Background: Classification of automated SVD</a:t>
            </a:r>
            <a:endParaRPr lang="en-US" altLang="zh-CN" dirty="0"/>
          </a:p>
        </p:txBody>
      </p:sp>
      <p:sp>
        <p:nvSpPr>
          <p:cNvPr id="18" name="文本框 17"/>
          <p:cNvSpPr txBox="1"/>
          <p:nvPr/>
        </p:nvSpPr>
        <p:spPr>
          <a:xfrm>
            <a:off x="253794" y="932507"/>
            <a:ext cx="8568396" cy="360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software vulnerability detection from source codes falls into two main categories: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1: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Pattern-driven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approaches: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These are mainly various approaches based on static analysis and some of them are reprocessed.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Type 2: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Data-driven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approaches: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It aims to use data mining and deep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learning methods to extract vulnerability features and classify vulnerabilities.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12700" y="488886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82875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Background: Problem of automated SVD</a:t>
            </a:r>
            <a:endParaRPr lang="en-US" altLang="zh-CN" dirty="0"/>
          </a:p>
        </p:txBody>
      </p:sp>
      <p:sp>
        <p:nvSpPr>
          <p:cNvPr id="18" name="文本框 17"/>
          <p:cNvSpPr txBox="1"/>
          <p:nvPr/>
        </p:nvSpPr>
        <p:spPr>
          <a:xfrm>
            <a:off x="253794" y="932507"/>
            <a:ext cx="8568396" cy="3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types of methods have certain problems: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Pattern-driven:Defining accurate and comprehensive patterns is very difficult.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Data-driven:Limited to coarse-grained constraints.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combination of pattern-driven approaches and data-driven approaches</a:t>
            </a:r>
            <a:r>
              <a:rPr lang="zh-CN" altLang="en-US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？</a:t>
            </a:r>
            <a:endParaRPr lang="zh-CN" altLang="en-US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12700" y="488886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34415" y="1247140"/>
            <a:ext cx="7280910" cy="2407285"/>
          </a:xfrm>
          <a:prstGeom prst="rect">
            <a:avLst/>
          </a:prstGeom>
        </p:spPr>
      </p:pic>
      <p:pic>
        <p:nvPicPr>
          <p:cNvPr id="2050" name="Picture 2" descr="感叹号 圆形 黑白 的图像结果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99" y="3654714"/>
            <a:ext cx="615184" cy="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形 5" descr="帮助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4384" y="4298866"/>
            <a:ext cx="602142" cy="602142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254000" y="932815"/>
            <a:ext cx="8568690" cy="3837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Work</a:t>
            </a:r>
            <a:endParaRPr lang="en-US" altLang="zh-CN" sz="20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Proposed IVSIGN framework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altLang="zh-CN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Table of Contents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Pattern-driven Approaches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53794" y="932507"/>
            <a:ext cx="8568396" cy="415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Pattern-driven approaches are devoted to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and defining 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precise vulnerability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patterns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a way to match vulnerabilities and reduce false positives: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A large number of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 analysis frameworks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are designed to detect vulnerabilities.(e.g. Clang Static Analyzer, Infer, Checkmark)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similarity-based 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approaches: convert error code fragments within specific boundaries (e.g. Functions, Slice) into various forms of vulnerability signatures such as hashes, dependency graphs or feature vector.(e.g. Redebug, MVP, Tracer)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4326890" y="2464435"/>
            <a:ext cx="490220" cy="54546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Data-driven Approaches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53794" y="932507"/>
            <a:ext cx="8568396" cy="3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Data-driven approaches are usually divided into three types depending on the granularity of detection: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Type 1: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Method-level: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Token Embedding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、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VgDetector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、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REVEAL</a:t>
            </a:r>
            <a:r>
              <a:rPr lang="zh-CN" altLang="en-US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、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Code2Seq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2: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Slice-level: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Vuldeepecker</a:t>
            </a:r>
            <a:r>
              <a:rPr lang="zh-CN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、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SYSEVR</a:t>
            </a:r>
            <a:r>
              <a:rPr lang="zh-CN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、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Deepwukong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Type 3: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Statement-level: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>
              <a:lnSpc>
                <a:spcPct val="110000"/>
              </a:lnSpc>
            </a:pP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VELVET、IVDETECT、ICVH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457200">
              <a:lnSpc>
                <a:spcPct val="110000"/>
              </a:lnSpc>
            </a:pPr>
            <a:endParaRPr lang="en-US" altLang="zh-CN" sz="1600" dirty="0">
              <a:solidFill>
                <a:srgbClr val="C55A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Method-level and slice-level approaches train and perform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coarse-grained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prediction.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Statement-level approaches report a set of statements which may be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incomplete and disconnected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zh-CN" altLang="en-US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hese approaches are still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insufficient</a:t>
            </a:r>
            <a:r>
              <a:rPr lang="zh-CN" altLang="en-US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when pinpointing bug-triggering paths.</a:t>
            </a:r>
            <a:endParaRPr lang="zh-CN" altLang="en-US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4401820" y="4189095"/>
            <a:ext cx="340995" cy="2724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24200" y="239980"/>
            <a:ext cx="7886700" cy="457731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Code Embedding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53794" y="932507"/>
            <a:ext cx="8568396" cy="2256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aim of code embedding is to generate a uniform, low dimensional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vector representation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code, which allows the model to extract and learn code features: 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A number of existing approaches are already widely applied, which </a:t>
            </a:r>
            <a:r>
              <a:rPr lang="zh-CN" altLang="en-US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are all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static</a:t>
            </a:r>
            <a:r>
              <a:rPr lang="zh-CN" altLang="en-US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embedding methods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. 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Doc2Vec, GloVe, Word2Vec)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endParaRPr lang="zh-CN" altLang="en-US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57200">
              <a:lnSpc>
                <a:spcPct val="110000"/>
              </a:lnSpc>
            </a:pP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With the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transformer model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being used for source code vulnerability detection, it is expected that higher-quality embeddings of source code can be generated </a:t>
            </a:r>
            <a:r>
              <a:rPr lang="en-US" altLang="zh-CN" sz="1600" dirty="0">
                <a:solidFill>
                  <a:srgbClr val="C55A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dynamically</a:t>
            </a:r>
            <a:r>
              <a:rPr lang="en-US" altLang="zh-CN" sz="1600" dirty="0">
                <a:solidFill>
                  <a:srgbClr val="2632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.(e.g. CodeBert)</a:t>
            </a:r>
            <a:endParaRPr lang="en-US" altLang="zh-CN" sz="1600" dirty="0">
              <a:solidFill>
                <a:srgbClr val="2632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635" y="4892675"/>
            <a:ext cx="9142730" cy="26606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Ao Ding                                 </a:t>
            </a:r>
            <a:r>
              <a:rPr lang="en-US" altLang="zh-CN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IVSign: Interpretable Vulnerability Signature via Code Embedding and Static Analysis</a:t>
            </a:r>
            <a:r>
              <a:rPr lang="en-US" altLang="zh-CN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TIMING" val="|14.125|1.708|28.118|1.199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TIMING" val="|14.941|8.837|1.387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TIMING" val="|27.152|8.66|1.197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TIMING" val="|109.934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TIMING" val="|16.713|5.322|9.512|24.059|11.201|10.043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TIMING" val="|9.369|23.808|25.115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TIMING" val="|32.13|0.557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PP_MARK_KEY" val="4b92928e-f214-46d1-8be1-1831a7cf6901"/>
  <p:tag name="COMMONDATA" val="eyJoZGlkIjoiZWE1OTk1NTI1NWEyMDRlMWZlZTdjZGY2NTU5NTM3ZDUifQ=="/>
</p:tagLst>
</file>

<file path=ppt/tags/tag4.xml><?xml version="1.0" encoding="utf-8"?>
<p:tagLst xmlns:p="http://schemas.openxmlformats.org/presentationml/2006/main">
  <p:tag name="TIMING" val="|16.213|15.923|10.135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TIMING" val="|14.393|15.638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12143</Words>
  <Application>WPS 演示</Application>
  <PresentationFormat>全屏显示(16:9)</PresentationFormat>
  <Paragraphs>361</Paragraphs>
  <Slides>27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宋体</vt:lpstr>
      <vt:lpstr>Wingdings</vt:lpstr>
      <vt:lpstr>Arial</vt:lpstr>
      <vt:lpstr>Gautami</vt:lpstr>
      <vt:lpstr>Segoe UI Symbol</vt:lpstr>
      <vt:lpstr>Calibri</vt:lpstr>
      <vt:lpstr>Times New Roman</vt:lpstr>
      <vt:lpstr>微软雅黑</vt:lpstr>
      <vt:lpstr>Arial Unicode MS</vt:lpstr>
      <vt:lpstr>等线</vt:lpstr>
      <vt:lpstr>Office 主题</vt:lpstr>
      <vt:lpstr>IVSign: Interpretable Vulnerability Signature via Code Embedding and Static Analysis</vt:lpstr>
      <vt:lpstr>Table of Contents</vt:lpstr>
      <vt:lpstr>Background: Necessity </vt:lpstr>
      <vt:lpstr>Background: Classification of automated SVD</vt:lpstr>
      <vt:lpstr>Background: Problem of automated SVD</vt:lpstr>
      <vt:lpstr>Table of Contents</vt:lpstr>
      <vt:lpstr>Pattern-driven Approaches</vt:lpstr>
      <vt:lpstr>Data-driven Approaches</vt:lpstr>
      <vt:lpstr>Code Embedding</vt:lpstr>
      <vt:lpstr>Table of Contents</vt:lpstr>
      <vt:lpstr>Overview of IVSign</vt:lpstr>
      <vt:lpstr>IVSign: Data Pre-processing</vt:lpstr>
      <vt:lpstr>IVSign: Feature Extraction</vt:lpstr>
      <vt:lpstr>IVSign: Feature Extraction</vt:lpstr>
      <vt:lpstr>IVSign:Generating Vulnerability Signature </vt:lpstr>
      <vt:lpstr>IVSign:Detection Phase </vt:lpstr>
      <vt:lpstr>Table of Contents</vt:lpstr>
      <vt:lpstr>Dataset</vt:lpstr>
      <vt:lpstr>Dataset</vt:lpstr>
      <vt:lpstr>Handling of Data Unbalance Categories</vt:lpstr>
      <vt:lpstr>Hyper Parameter</vt:lpstr>
      <vt:lpstr>Results</vt:lpstr>
      <vt:lpstr>Table of Contents</vt:lpstr>
      <vt:lpstr>Discussion</vt:lpstr>
      <vt:lpstr>Table of Contents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空城</cp:lastModifiedBy>
  <cp:revision>385</cp:revision>
  <dcterms:created xsi:type="dcterms:W3CDTF">2018-06-19T08:08:00Z</dcterms:created>
  <dcterms:modified xsi:type="dcterms:W3CDTF">2023-06-24T09:09:30Z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17CAB2139E6A44F1BBE0097402872D52_12</vt:lpwstr>
  </property>
</Properties>
</file>